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A0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Saved </a:t>
            </a:r>
            <a:r>
              <a:rPr lang="en-US" sz="1400" dirty="0" smtClean="0"/>
              <a:t>Psi </a:t>
            </a:r>
            <a:r>
              <a:rPr lang="en-US" sz="1400" dirty="0" smtClean="0"/>
              <a:t>money Over 2</a:t>
            </a:r>
            <a:r>
              <a:rPr lang="en-US" sz="1400" baseline="0" dirty="0" smtClean="0"/>
              <a:t> Years</a:t>
            </a:r>
            <a:endParaRPr lang="en-US" sz="1400" dirty="0"/>
          </a:p>
        </c:rich>
      </c:tx>
      <c:layout>
        <c:manualLayout>
          <c:xMode val="edge"/>
          <c:yMode val="edge"/>
          <c:x val="0.12719623682257905"/>
          <c:y val="4.74168105661081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Sheet1!$A$1:$A$4</c:f>
              <c:strCache>
                <c:ptCount val="4"/>
                <c:pt idx="0">
                  <c:v>January</c:v>
                </c:pt>
                <c:pt idx="1">
                  <c:v>April </c:v>
                </c:pt>
                <c:pt idx="2">
                  <c:v>August </c:v>
                </c:pt>
                <c:pt idx="3">
                  <c:v>December</c:v>
                </c:pt>
              </c:strCache>
            </c:strRef>
          </c:cat>
          <c:val>
            <c:numRef>
              <c:f>Sheet1!$C$1:$C$4</c:f>
              <c:numCache>
                <c:formatCode>"$"#,##0_);[Red]\("$"#,##0\)</c:formatCode>
                <c:ptCount val="4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98212392"/>
        <c:axId val="19821278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5">
                      <a:shade val="7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-540000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064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Sheet1!$A$1:$A$4</c15:sqref>
                        </c15:formulaRef>
                      </c:ext>
                    </c:extLst>
                    <c:strCache>
                      <c:ptCount val="4"/>
                      <c:pt idx="0">
                        <c:v>January</c:v>
                      </c:pt>
                      <c:pt idx="1">
                        <c:v>April </c:v>
                      </c:pt>
                      <c:pt idx="2">
                        <c:v>August </c:v>
                      </c:pt>
                      <c:pt idx="3">
                        <c:v>December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Sheet1!$B$1:$B$4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</c15:ser>
            </c15:filteredBarSeries>
          </c:ext>
        </c:extLst>
      </c:barChart>
      <c:catAx>
        <c:axId val="19821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212784"/>
        <c:crosses val="autoZero"/>
        <c:auto val="1"/>
        <c:lblAlgn val="ctr"/>
        <c:lblOffset val="100"/>
        <c:noMultiLvlLbl val="0"/>
      </c:catAx>
      <c:valAx>
        <c:axId val="198212784"/>
        <c:scaling>
          <c:orientation val="minMax"/>
        </c:scaling>
        <c:delete val="1"/>
        <c:axPos val="l"/>
        <c:numFmt formatCode="&quot;$&quot;#,##0_);[Red]\(&quot;$&quot;#,##0\)" sourceLinked="1"/>
        <c:majorTickMark val="none"/>
        <c:minorTickMark val="none"/>
        <c:tickLblPos val="nextTo"/>
        <c:crossAx val="198212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68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34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2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8430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32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59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94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45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8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8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33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58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0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71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32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33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13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DF5FBB7-B030-4E46-8DCB-1DCDBAB5E7AD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2F6CA275-1F57-4B42-AAC9-81909E74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27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ounded Rectangle 61"/>
          <p:cNvSpPr/>
          <p:nvPr/>
        </p:nvSpPr>
        <p:spPr>
          <a:xfrm>
            <a:off x="1107583" y="0"/>
            <a:ext cx="6542467" cy="489397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nip Single Corner Rectangle 7"/>
          <p:cNvSpPr/>
          <p:nvPr/>
        </p:nvSpPr>
        <p:spPr>
          <a:xfrm>
            <a:off x="396023" y="643778"/>
            <a:ext cx="4172754" cy="981808"/>
          </a:xfrm>
          <a:prstGeom prst="snip1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396023" y="1758775"/>
            <a:ext cx="357390" cy="503485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96063" y="643778"/>
            <a:ext cx="314631" cy="6149853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8868" y="-9380"/>
            <a:ext cx="7625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Policy Studies Inc. (PSI) – A Successful Transition</a:t>
            </a: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344509" y="491054"/>
            <a:ext cx="1410236" cy="276999"/>
          </a:xfrm>
          <a:prstGeom prst="roundRect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dirty="0">
                <a:latin typeface="Adobe Fan Heiti Std B" panose="020B0700000000000000" pitchFamily="34" charset="-128"/>
                <a:ea typeface="Adobe Fan Heiti Std B" panose="020B0700000000000000" pitchFamily="34" charset="-128"/>
                <a:cs typeface="Arial" panose="020B0604020202020204" pitchFamily="34" charset="0"/>
              </a:rPr>
              <a:t>Situation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3297" y="844845"/>
            <a:ext cx="41486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ysClr val="windowText" lastClr="00000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Recruited as Chief Operations Officer when current equity firm decided to move endeavor in new strategic direction and PSI need to be positioned for acquisition. </a:t>
            </a:r>
          </a:p>
        </p:txBody>
      </p:sp>
      <p:sp>
        <p:nvSpPr>
          <p:cNvPr id="10" name="Snip Diagonal Corner Rectangle 9"/>
          <p:cNvSpPr/>
          <p:nvPr/>
        </p:nvSpPr>
        <p:spPr>
          <a:xfrm>
            <a:off x="830684" y="1762390"/>
            <a:ext cx="3245476" cy="599009"/>
          </a:xfrm>
          <a:prstGeom prst="snip2Diag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Reorganized all operational units to increase efficiency. </a:t>
            </a:r>
          </a:p>
        </p:txBody>
      </p:sp>
      <p:sp>
        <p:nvSpPr>
          <p:cNvPr id="20" name="Snip Diagonal Corner Rectangle 19"/>
          <p:cNvSpPr/>
          <p:nvPr/>
        </p:nvSpPr>
        <p:spPr>
          <a:xfrm>
            <a:off x="830684" y="2434739"/>
            <a:ext cx="3245476" cy="608877"/>
          </a:xfrm>
          <a:prstGeom prst="snip2Diag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Developed and implemented standard set of SOPs.</a:t>
            </a:r>
          </a:p>
        </p:txBody>
      </p:sp>
      <p:sp>
        <p:nvSpPr>
          <p:cNvPr id="21" name="Snip Diagonal Corner Rectangle 20"/>
          <p:cNvSpPr/>
          <p:nvPr/>
        </p:nvSpPr>
        <p:spPr>
          <a:xfrm>
            <a:off x="830684" y="3178026"/>
            <a:ext cx="3245476" cy="608363"/>
          </a:xfrm>
          <a:prstGeom prst="snip2Diag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Addressed unmet program service levels. </a:t>
            </a:r>
          </a:p>
        </p:txBody>
      </p:sp>
      <p:sp>
        <p:nvSpPr>
          <p:cNvPr id="22" name="Snip Diagonal Corner Rectangle 21"/>
          <p:cNvSpPr/>
          <p:nvPr/>
        </p:nvSpPr>
        <p:spPr>
          <a:xfrm>
            <a:off x="830684" y="3913839"/>
            <a:ext cx="3245476" cy="494893"/>
          </a:xfrm>
          <a:prstGeom prst="snip2Diag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Increased equity investment.</a:t>
            </a:r>
          </a:p>
        </p:txBody>
      </p:sp>
      <p:sp>
        <p:nvSpPr>
          <p:cNvPr id="23" name="Snip Diagonal Corner Rectangle 22"/>
          <p:cNvSpPr/>
          <p:nvPr/>
        </p:nvSpPr>
        <p:spPr>
          <a:xfrm>
            <a:off x="825662" y="4589272"/>
            <a:ext cx="3250498" cy="568762"/>
          </a:xfrm>
          <a:prstGeom prst="snip2Diag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Performed due diligence for PSI sale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4" name="Snip Diagonal Corner Rectangle 23"/>
          <p:cNvSpPr/>
          <p:nvPr/>
        </p:nvSpPr>
        <p:spPr>
          <a:xfrm>
            <a:off x="819417" y="5338574"/>
            <a:ext cx="3250498" cy="1365116"/>
          </a:xfrm>
          <a:prstGeom prst="snip2Diag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Added needed programs to increase profitability.</a:t>
            </a:r>
          </a:p>
        </p:txBody>
      </p:sp>
      <p:sp>
        <p:nvSpPr>
          <p:cNvPr id="37" name="Snip Single Corner Rectangle 36"/>
          <p:cNvSpPr/>
          <p:nvPr/>
        </p:nvSpPr>
        <p:spPr>
          <a:xfrm>
            <a:off x="5875087" y="669434"/>
            <a:ext cx="3222641" cy="872557"/>
          </a:xfrm>
          <a:prstGeom prst="snip1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6" name="TextBox 35"/>
          <p:cNvSpPr txBox="1"/>
          <p:nvPr/>
        </p:nvSpPr>
        <p:spPr>
          <a:xfrm>
            <a:off x="5864527" y="753427"/>
            <a:ext cx="3100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Established SWAT team to improve operations across all projects. </a:t>
            </a:r>
          </a:p>
        </p:txBody>
      </p:sp>
      <p:cxnSp>
        <p:nvCxnSpPr>
          <p:cNvPr id="39" name="Elbow Connector 38"/>
          <p:cNvCxnSpPr/>
          <p:nvPr/>
        </p:nvCxnSpPr>
        <p:spPr>
          <a:xfrm flipV="1">
            <a:off x="4210381" y="1105712"/>
            <a:ext cx="1219678" cy="88627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210381" y="2659782"/>
            <a:ext cx="12520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219138" y="3482207"/>
            <a:ext cx="12520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210381" y="4161285"/>
            <a:ext cx="12520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4219138" y="4897237"/>
            <a:ext cx="12520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nip Single Corner Rectangle 55"/>
          <p:cNvSpPr/>
          <p:nvPr/>
        </p:nvSpPr>
        <p:spPr>
          <a:xfrm>
            <a:off x="5862208" y="5226208"/>
            <a:ext cx="3248397" cy="1567424"/>
          </a:xfrm>
          <a:prstGeom prst="snip1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194185" y="6106215"/>
            <a:ext cx="12520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875087" y="5288340"/>
            <a:ext cx="24642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Increased annual revenue by </a:t>
            </a:r>
            <a:r>
              <a:rPr lang="en-US" sz="12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&gt;$</a:t>
            </a:r>
            <a:r>
              <a:rPr lang="en-US" sz="12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40</a:t>
            </a:r>
            <a:r>
              <a:rPr lang="en-US" sz="12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M</a:t>
            </a:r>
            <a:r>
              <a:rPr lang="en-US" sz="12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; Added four </a:t>
            </a:r>
            <a:r>
              <a:rPr lang="en-US" sz="12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programs (Three from MAXIMUS): </a:t>
            </a:r>
            <a:endParaRPr lang="en-US" sz="12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257175" indent="-257175">
              <a:buFont typeface="+mj-lt"/>
              <a:buAutoNum type="arabicParenR"/>
            </a:pPr>
            <a:r>
              <a:rPr lang="en-US" sz="12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SC &amp; DC Enrollment Broker</a:t>
            </a:r>
          </a:p>
          <a:p>
            <a:pPr marL="257175" indent="-257175">
              <a:buFont typeface="+mj-lt"/>
              <a:buAutoNum type="arabicParenR"/>
            </a:pPr>
            <a:r>
              <a:rPr lang="en-US" sz="12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KS Medicaid &amp; CHIP Clearinghouse</a:t>
            </a:r>
          </a:p>
          <a:p>
            <a:pPr marL="257175" indent="-257175">
              <a:buFont typeface="+mj-lt"/>
              <a:buAutoNum type="arabicParenR"/>
            </a:pPr>
            <a:r>
              <a:rPr lang="en-US" sz="12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FL CHIP Program</a:t>
            </a:r>
          </a:p>
          <a:p>
            <a:pPr marL="257175" indent="-257175">
              <a:buFont typeface="+mj-lt"/>
              <a:buAutoNum type="arabicParenR"/>
            </a:pPr>
            <a:r>
              <a:rPr lang="en-US" sz="12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TN CHIP Program</a:t>
            </a:r>
          </a:p>
        </p:txBody>
      </p:sp>
      <p:sp>
        <p:nvSpPr>
          <p:cNvPr id="53" name="Snip Single Corner Rectangle 52"/>
          <p:cNvSpPr/>
          <p:nvPr/>
        </p:nvSpPr>
        <p:spPr>
          <a:xfrm>
            <a:off x="5875087" y="1662877"/>
            <a:ext cx="3248397" cy="1290328"/>
          </a:xfrm>
          <a:prstGeom prst="snip1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Snip Single Corner Rectangle 53"/>
          <p:cNvSpPr/>
          <p:nvPr/>
        </p:nvSpPr>
        <p:spPr>
          <a:xfrm>
            <a:off x="5875087" y="3149935"/>
            <a:ext cx="3248397" cy="727054"/>
          </a:xfrm>
          <a:prstGeom prst="snip1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Met FL CHIP program service levels for first time since 2001; eliminated levied fines; increased project profitability by $500K. </a:t>
            </a:r>
          </a:p>
        </p:txBody>
      </p:sp>
      <p:sp>
        <p:nvSpPr>
          <p:cNvPr id="55" name="Snip Single Corner Rectangle 54"/>
          <p:cNvSpPr/>
          <p:nvPr/>
        </p:nvSpPr>
        <p:spPr>
          <a:xfrm>
            <a:off x="5862208" y="4016760"/>
            <a:ext cx="3248397" cy="471773"/>
          </a:xfrm>
          <a:prstGeom prst="snip1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Raised $45M for capital infusion from Pegasus Capital Advisors. </a:t>
            </a:r>
          </a:p>
        </p:txBody>
      </p:sp>
      <p:sp>
        <p:nvSpPr>
          <p:cNvPr id="59" name="Snip Single Corner Rectangle 58"/>
          <p:cNvSpPr/>
          <p:nvPr/>
        </p:nvSpPr>
        <p:spPr>
          <a:xfrm>
            <a:off x="5875087" y="4614662"/>
            <a:ext cx="3248397" cy="543371"/>
          </a:xfrm>
          <a:prstGeom prst="snip1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Raised $45M for capital infusion from Pegasus Capital Advisors. </a:t>
            </a:r>
          </a:p>
        </p:txBody>
      </p:sp>
      <p:graphicFrame>
        <p:nvGraphicFramePr>
          <p:cNvPr id="61" name="Chart 6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89986"/>
              </p:ext>
            </p:extLst>
          </p:nvPr>
        </p:nvGraphicFramePr>
        <p:xfrm>
          <a:off x="5810694" y="1771727"/>
          <a:ext cx="3428592" cy="1071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464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66682" y="90152"/>
            <a:ext cx="4520484" cy="579549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Key Accomplishments 3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2060620" y="1094704"/>
            <a:ext cx="4726546" cy="53576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3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TC104033923[[fn=Depth]]</Template>
  <TotalTime>4456</TotalTime>
  <Words>176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Adobe Fan Heiti Std B</vt:lpstr>
      <vt:lpstr>Adobe Devanagari</vt:lpstr>
      <vt:lpstr>Arial</vt:lpstr>
      <vt:lpstr>Corbel</vt:lpstr>
      <vt:lpstr>Depth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Moya</dc:creator>
  <cp:lastModifiedBy>David Moya</cp:lastModifiedBy>
  <cp:revision>22</cp:revision>
  <dcterms:created xsi:type="dcterms:W3CDTF">2014-08-04T17:45:12Z</dcterms:created>
  <dcterms:modified xsi:type="dcterms:W3CDTF">2014-08-26T00:03:48Z</dcterms:modified>
</cp:coreProperties>
</file>